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5" r:id="rId7"/>
    <p:sldId id="261" r:id="rId8"/>
    <p:sldId id="262" r:id="rId9"/>
    <p:sldId id="289" r:id="rId10"/>
    <p:sldId id="308" r:id="rId11"/>
    <p:sldId id="30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66" d="100"/>
          <a:sy n="66" d="100"/>
        </p:scale>
        <p:origin x="6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A48E2F3-8E52-4B21-9027-CE5701740167}" type="datetimeFigureOut">
              <a:rPr lang="nl-NL" smtClean="0"/>
              <a:t>11-8-2022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3E8BB3-ADBF-4E34-9B22-37B8997CE57E}"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53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A48E2F3-8E52-4B21-9027-CE5701740167}" type="datetimeFigureOut">
              <a:rPr lang="nl-NL" smtClean="0"/>
              <a:t>11-8-2022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3E8BB3-ADBF-4E34-9B22-37B8997CE57E}" type="slidenum">
              <a:rPr lang="nl-NL" smtClean="0"/>
              <a:t>‹nr.›</a:t>
            </a:fld>
            <a:endParaRPr lang="nl-NL"/>
          </a:p>
        </p:txBody>
      </p:sp>
    </p:spTree>
    <p:extLst>
      <p:ext uri="{BB962C8B-B14F-4D97-AF65-F5344CB8AC3E}">
        <p14:creationId xmlns:p14="http://schemas.microsoft.com/office/powerpoint/2010/main" val="8136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A48E2F3-8E52-4B21-9027-CE5701740167}" type="datetimeFigureOut">
              <a:rPr lang="nl-NL" smtClean="0"/>
              <a:t>11-8-2022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3E8BB3-ADBF-4E34-9B22-37B8997CE57E}" type="slidenum">
              <a:rPr lang="nl-NL" smtClean="0"/>
              <a:t>‹nr.›</a:t>
            </a:fld>
            <a:endParaRPr lang="nl-NL"/>
          </a:p>
        </p:txBody>
      </p:sp>
    </p:spTree>
    <p:extLst>
      <p:ext uri="{BB962C8B-B14F-4D97-AF65-F5344CB8AC3E}">
        <p14:creationId xmlns:p14="http://schemas.microsoft.com/office/powerpoint/2010/main" val="258298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l-NL"/>
              <a:t>Klik om de stijl te bewerken</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83284890-85D2-4D7B-8EF5-15A9C1DB8F42}" type="datetimeFigureOut">
              <a:rPr lang="en-US" dirty="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‹nr.›</a:t>
            </a:fld>
            <a:endParaRPr lang="en-US"/>
          </a:p>
        </p:txBody>
      </p:sp>
    </p:spTree>
    <p:extLst>
      <p:ext uri="{BB962C8B-B14F-4D97-AF65-F5344CB8AC3E}">
        <p14:creationId xmlns:p14="http://schemas.microsoft.com/office/powerpoint/2010/main" val="384989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2F5661D-6934-4B32-B92C-470368BF1EC6}" type="datetimeFigureOut">
              <a:rPr lang="en-US" dirty="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2835357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Klik om de stijl te bewerken</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8/11/2022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a:p>
        </p:txBody>
      </p:sp>
    </p:spTree>
    <p:extLst>
      <p:ext uri="{BB962C8B-B14F-4D97-AF65-F5344CB8AC3E}">
        <p14:creationId xmlns:p14="http://schemas.microsoft.com/office/powerpoint/2010/main" val="310910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E548D31E-DCDA-41A7-9C67-C4B11B94D21D}" type="datetimeFigureOut">
              <a:rPr lang="en-US" dirty="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3507876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9B3762C0-B258-48F1-ADE6-176B4174CCDD}" type="datetimeFigureOut">
              <a:rPr lang="en-US" dirty="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3311365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677919A6-33EB-49BD-A62F-1FA56B9F9712}" type="datetimeFigureOut">
              <a:rPr lang="en-US" dirty="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3323765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3474834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DA16AA21-1863-4931-97CB-99D0A168701B}" type="datetimeFigureOut">
              <a:rPr lang="en-US" dirty="0"/>
              <a:t>8/11/2022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385000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A48E2F3-8E52-4B21-9027-CE5701740167}" type="datetimeFigureOut">
              <a:rPr lang="nl-NL" smtClean="0"/>
              <a:t>11-8-2022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3E8BB3-ADBF-4E34-9B22-37B8997CE57E}" type="slidenum">
              <a:rPr lang="nl-NL" smtClean="0"/>
              <a:t>‹nr.›</a:t>
            </a:fld>
            <a:endParaRPr lang="nl-NL"/>
          </a:p>
        </p:txBody>
      </p:sp>
    </p:spTree>
    <p:extLst>
      <p:ext uri="{BB962C8B-B14F-4D97-AF65-F5344CB8AC3E}">
        <p14:creationId xmlns:p14="http://schemas.microsoft.com/office/powerpoint/2010/main" val="161186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de stijl te bewerken</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3772C379-9A7C-4C87-A116-CBE9F58B04C5}" type="datetimeFigureOut">
              <a:rPr lang="en-US" dirty="0"/>
              <a:t>8/11/2022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3176283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7157CC2-0FC8-4686-B024-99790E0F5162}" type="datetimeFigureOut">
              <a:rPr lang="en-US" dirty="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1455723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6764DA5-CD3D-4590-A511-FCD3BC7A793E}" type="datetimeFigureOut">
              <a:rPr lang="en-US" dirty="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spTree>
    <p:extLst>
      <p:ext uri="{BB962C8B-B14F-4D97-AF65-F5344CB8AC3E}">
        <p14:creationId xmlns:p14="http://schemas.microsoft.com/office/powerpoint/2010/main" val="110236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A48E2F3-8E52-4B21-9027-CE5701740167}" type="datetimeFigureOut">
              <a:rPr lang="nl-NL" smtClean="0"/>
              <a:t>11-8-2022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3E8BB3-ADBF-4E34-9B22-37B8997CE57E}"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75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A48E2F3-8E52-4B21-9027-CE5701740167}" type="datetimeFigureOut">
              <a:rPr lang="nl-NL" smtClean="0"/>
              <a:t>11-8-2022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F3E8BB3-ADBF-4E34-9B22-37B8997CE57E}" type="slidenum">
              <a:rPr lang="nl-NL" smtClean="0"/>
              <a:t>‹nr.›</a:t>
            </a:fld>
            <a:endParaRPr lang="nl-NL"/>
          </a:p>
        </p:txBody>
      </p:sp>
    </p:spTree>
    <p:extLst>
      <p:ext uri="{BB962C8B-B14F-4D97-AF65-F5344CB8AC3E}">
        <p14:creationId xmlns:p14="http://schemas.microsoft.com/office/powerpoint/2010/main" val="59590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A48E2F3-8E52-4B21-9027-CE5701740167}" type="datetimeFigureOut">
              <a:rPr lang="nl-NL" smtClean="0"/>
              <a:t>11-8-2022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F3E8BB3-ADBF-4E34-9B22-37B8997CE57E}" type="slidenum">
              <a:rPr lang="nl-NL" smtClean="0"/>
              <a:t>‹nr.›</a:t>
            </a:fld>
            <a:endParaRPr lang="nl-NL"/>
          </a:p>
        </p:txBody>
      </p:sp>
    </p:spTree>
    <p:extLst>
      <p:ext uri="{BB962C8B-B14F-4D97-AF65-F5344CB8AC3E}">
        <p14:creationId xmlns:p14="http://schemas.microsoft.com/office/powerpoint/2010/main" val="367309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A48E2F3-8E52-4B21-9027-CE5701740167}" type="datetimeFigureOut">
              <a:rPr lang="nl-NL" smtClean="0"/>
              <a:t>11-8-2022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F3E8BB3-ADBF-4E34-9B22-37B8997CE57E}" type="slidenum">
              <a:rPr lang="nl-NL" smtClean="0"/>
              <a:t>‹nr.›</a:t>
            </a:fld>
            <a:endParaRPr lang="nl-NL"/>
          </a:p>
        </p:txBody>
      </p:sp>
    </p:spTree>
    <p:extLst>
      <p:ext uri="{BB962C8B-B14F-4D97-AF65-F5344CB8AC3E}">
        <p14:creationId xmlns:p14="http://schemas.microsoft.com/office/powerpoint/2010/main" val="327377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48E2F3-8E52-4B21-9027-CE5701740167}" type="datetimeFigureOut">
              <a:rPr lang="nl-NL" smtClean="0"/>
              <a:t>11-8-2022</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3F3E8BB3-ADBF-4E34-9B22-37B8997CE57E}" type="slidenum">
              <a:rPr lang="nl-NL" smtClean="0"/>
              <a:t>‹nr.›</a:t>
            </a:fld>
            <a:endParaRPr lang="nl-NL"/>
          </a:p>
        </p:txBody>
      </p:sp>
    </p:spTree>
    <p:extLst>
      <p:ext uri="{BB962C8B-B14F-4D97-AF65-F5344CB8AC3E}">
        <p14:creationId xmlns:p14="http://schemas.microsoft.com/office/powerpoint/2010/main" val="39738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48E2F3-8E52-4B21-9027-CE5701740167}" type="datetimeFigureOut">
              <a:rPr lang="nl-NL" smtClean="0"/>
              <a:t>11-8-2022</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F3E8BB3-ADBF-4E34-9B22-37B8997CE57E}" type="slidenum">
              <a:rPr lang="nl-NL" smtClean="0"/>
              <a:t>‹nr.›</a:t>
            </a:fld>
            <a:endParaRPr lang="nl-NL"/>
          </a:p>
        </p:txBody>
      </p:sp>
    </p:spTree>
    <p:extLst>
      <p:ext uri="{BB962C8B-B14F-4D97-AF65-F5344CB8AC3E}">
        <p14:creationId xmlns:p14="http://schemas.microsoft.com/office/powerpoint/2010/main" val="247627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A48E2F3-8E52-4B21-9027-CE5701740167}" type="datetimeFigureOut">
              <a:rPr lang="nl-NL" smtClean="0"/>
              <a:t>11-8-2022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F3E8BB3-ADBF-4E34-9B22-37B8997CE57E}" type="slidenum">
              <a:rPr lang="nl-NL" smtClean="0"/>
              <a:t>‹nr.›</a:t>
            </a:fld>
            <a:endParaRPr lang="nl-NL"/>
          </a:p>
        </p:txBody>
      </p:sp>
    </p:spTree>
    <p:extLst>
      <p:ext uri="{BB962C8B-B14F-4D97-AF65-F5344CB8AC3E}">
        <p14:creationId xmlns:p14="http://schemas.microsoft.com/office/powerpoint/2010/main" val="336186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A48E2F3-8E52-4B21-9027-CE5701740167}" type="datetimeFigureOut">
              <a:rPr lang="nl-NL" smtClean="0"/>
              <a:t>11-8-2022</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F3E8BB3-ADBF-4E34-9B22-37B8997CE57E}"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1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8/11/2022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‹nr.›</a:t>
            </a:fld>
            <a:endParaRPr lang="en-US"/>
          </a:p>
        </p:txBody>
      </p:sp>
    </p:spTree>
    <p:extLst>
      <p:ext uri="{BB962C8B-B14F-4D97-AF65-F5344CB8AC3E}">
        <p14:creationId xmlns:p14="http://schemas.microsoft.com/office/powerpoint/2010/main" val="859987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P3L-7hs_gT8" TargetMode="External"/><Relationship Id="rId2" Type="http://schemas.openxmlformats.org/officeDocument/2006/relationships/hyperlink" Target="https://www.youtube.com/watch?v=7I1H2uzmAws" TargetMode="External"/><Relationship Id="rId1" Type="http://schemas.openxmlformats.org/officeDocument/2006/relationships/slideLayout" Target="../slideLayouts/slideLayout15.xml"/><Relationship Id="rId4" Type="http://schemas.openxmlformats.org/officeDocument/2006/relationships/hyperlink" Target="https://www.youtube.com/watch?v=dyRgMTVzg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onderwijsmaakjesamen.nl/uploads/2015/05/format-ine.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E5387AA-5342-4E53-AAD1-F08E60F6D173}"/>
              </a:ext>
            </a:extLst>
          </p:cNvPr>
          <p:cNvPicPr>
            <a:picLocks noChangeAspect="1"/>
          </p:cNvPicPr>
          <p:nvPr/>
        </p:nvPicPr>
        <p:blipFill rotWithShape="1">
          <a:blip r:embed="rId2"/>
          <a:srcRect l="5492" r="6345" b="2"/>
          <a:stretch/>
        </p:blipFill>
        <p:spPr>
          <a:xfrm>
            <a:off x="4501339" y="115501"/>
            <a:ext cx="7634385" cy="6039853"/>
          </a:xfrm>
          <a:prstGeom prst="rect">
            <a:avLst/>
          </a:prstGeom>
        </p:spPr>
      </p:pic>
      <p:sp>
        <p:nvSpPr>
          <p:cNvPr id="2" name="Titel 1">
            <a:extLst>
              <a:ext uri="{FF2B5EF4-FFF2-40B4-BE49-F238E27FC236}">
                <a16:creationId xmlns:a16="http://schemas.microsoft.com/office/drawing/2014/main" id="{651DAA3E-6957-4B1B-9264-341E6F089538}"/>
              </a:ext>
            </a:extLst>
          </p:cNvPr>
          <p:cNvSpPr>
            <a:spLocks noGrp="1"/>
          </p:cNvSpPr>
          <p:nvPr>
            <p:ph type="ctrTitle"/>
          </p:nvPr>
        </p:nvSpPr>
        <p:spPr>
          <a:xfrm>
            <a:off x="477981" y="1122363"/>
            <a:ext cx="4023360" cy="3204134"/>
          </a:xfrm>
        </p:spPr>
        <p:txBody>
          <a:bodyPr anchor="b">
            <a:normAutofit/>
          </a:bodyPr>
          <a:lstStyle/>
          <a:p>
            <a:pPr algn="l"/>
            <a:r>
              <a:rPr lang="nl-NL" sz="4800"/>
              <a:t>VVE periode 3</a:t>
            </a:r>
            <a:br>
              <a:rPr lang="nl-NL" sz="4800"/>
            </a:br>
            <a:r>
              <a:rPr lang="nl-NL" sz="4800"/>
              <a:t>SPEL</a:t>
            </a:r>
          </a:p>
        </p:txBody>
      </p:sp>
      <p:sp>
        <p:nvSpPr>
          <p:cNvPr id="3" name="Ondertitel 2">
            <a:extLst>
              <a:ext uri="{FF2B5EF4-FFF2-40B4-BE49-F238E27FC236}">
                <a16:creationId xmlns:a16="http://schemas.microsoft.com/office/drawing/2014/main" id="{6257EEF5-3678-4805-B1BD-58D2B9CD2AE5}"/>
              </a:ext>
            </a:extLst>
          </p:cNvPr>
          <p:cNvSpPr>
            <a:spLocks noGrp="1"/>
          </p:cNvSpPr>
          <p:nvPr>
            <p:ph type="subTitle" idx="1"/>
          </p:nvPr>
        </p:nvSpPr>
        <p:spPr>
          <a:xfrm>
            <a:off x="477980" y="4872922"/>
            <a:ext cx="4023359" cy="1208141"/>
          </a:xfrm>
        </p:spPr>
        <p:txBody>
          <a:bodyPr>
            <a:normAutofit/>
          </a:bodyPr>
          <a:lstStyle/>
          <a:p>
            <a:pPr algn="l"/>
            <a:r>
              <a:rPr lang="nl-NL" sz="2000"/>
              <a:t>Spelfasen, spelontwikkeling, kansen grijpen en kansen creëren</a:t>
            </a:r>
          </a:p>
        </p:txBody>
      </p:sp>
    </p:spTree>
    <p:extLst>
      <p:ext uri="{BB962C8B-B14F-4D97-AF65-F5344CB8AC3E}">
        <p14:creationId xmlns:p14="http://schemas.microsoft.com/office/powerpoint/2010/main" val="2069745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Opdracht 1 bij spel </a:t>
            </a:r>
            <a:br>
              <a:rPr lang="nl-NL" dirty="0"/>
            </a:br>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2730972518"/>
              </p:ext>
            </p:extLst>
          </p:nvPr>
        </p:nvGraphicFramePr>
        <p:xfrm>
          <a:off x="741145" y="1762614"/>
          <a:ext cx="10152634" cy="5675420"/>
        </p:xfrm>
        <a:graphic>
          <a:graphicData uri="http://schemas.openxmlformats.org/drawingml/2006/table">
            <a:tbl>
              <a:tblPr firstRow="1" firstCol="1" lastRow="1" lastCol="1" bandRow="1" bandCol="1"/>
              <a:tblGrid>
                <a:gridCol w="10152634">
                  <a:extLst>
                    <a:ext uri="{9D8B030D-6E8A-4147-A177-3AD203B41FA5}">
                      <a16:colId xmlns:a16="http://schemas.microsoft.com/office/drawing/2014/main" val="4143212536"/>
                    </a:ext>
                  </a:extLst>
                </a:gridCol>
              </a:tblGrid>
              <a:tr h="1773382">
                <a:tc>
                  <a:txBody>
                    <a:bodyPr/>
                    <a:lstStyle/>
                    <a:p>
                      <a:pPr>
                        <a:spcAft>
                          <a:spcPts val="0"/>
                        </a:spcAft>
                      </a:pPr>
                      <a:r>
                        <a:rPr lang="nl-NL" sz="900" dirty="0">
                          <a:effectLst/>
                          <a:latin typeface="Arial" panose="020B0604020202020204" pitchFamily="34" charset="0"/>
                          <a:ea typeface="Times New Roman" panose="02020603050405020304" pitchFamily="18" charset="0"/>
                        </a:rPr>
                        <a:t> </a:t>
                      </a:r>
                      <a:endParaRPr lang="nl-NL" sz="1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effectLst/>
                          <a:latin typeface="Arial" panose="020B0604020202020204" pitchFamily="34" charset="0"/>
                          <a:ea typeface="Times New Roman" panose="02020603050405020304" pitchFamily="18" charset="0"/>
                        </a:rPr>
                        <a:t>Bij</a:t>
                      </a:r>
                      <a:r>
                        <a:rPr lang="nl-NL" sz="1600" baseline="0" dirty="0">
                          <a:effectLst/>
                          <a:latin typeface="Arial" panose="020B0604020202020204" pitchFamily="34" charset="0"/>
                          <a:ea typeface="Times New Roman" panose="02020603050405020304" pitchFamily="18" charset="0"/>
                        </a:rPr>
                        <a:t> deze opdracht neem je een kijkje terug in je eigen vroege kinderjaren. Maak er een poster of presentatie van die je aan het einde van de les kunt delen met de anderen.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dirty="0">
                        <a:effectLst/>
                        <a:latin typeface="Arial" panose="020B0604020202020204" pitchFamily="34" charset="0"/>
                        <a:ea typeface="Times New Roman" panose="02020603050405020304" pitchFamily="18" charset="0"/>
                      </a:endParaRPr>
                    </a:p>
                    <a:p>
                      <a:pPr>
                        <a:spcAft>
                          <a:spcPts val="0"/>
                        </a:spcAft>
                      </a:pPr>
                      <a:r>
                        <a:rPr lang="nl-NL" sz="1600" dirty="0">
                          <a:effectLst/>
                          <a:latin typeface="Arial" panose="020B0604020202020204" pitchFamily="34" charset="0"/>
                          <a:ea typeface="Times New Roman" panose="02020603050405020304" pitchFamily="18" charset="0"/>
                        </a:rPr>
                        <a:t>Wat waren vroeger je eigen favoriete spelactiviteiten? </a:t>
                      </a:r>
                    </a:p>
                    <a:p>
                      <a:pPr>
                        <a:spcAft>
                          <a:spcPts val="0"/>
                        </a:spcAft>
                      </a:pPr>
                      <a:r>
                        <a:rPr lang="nl-NL" sz="1600" dirty="0">
                          <a:effectLst/>
                          <a:latin typeface="Arial" panose="020B0604020202020204" pitchFamily="34" charset="0"/>
                          <a:ea typeface="Times New Roman" panose="02020603050405020304" pitchFamily="18" charset="0"/>
                        </a:rPr>
                        <a:t>Wat speelde je het liefst? Met wie? Buiten of binnen? Met welke materialen? </a:t>
                      </a:r>
                    </a:p>
                    <a:p>
                      <a:pPr>
                        <a:spcAft>
                          <a:spcPts val="0"/>
                        </a:spcAft>
                      </a:pPr>
                      <a:r>
                        <a:rPr lang="nl-NL" sz="1600" dirty="0">
                          <a:effectLst/>
                          <a:latin typeface="Arial" panose="020B0604020202020204" pitchFamily="34" charset="0"/>
                          <a:ea typeface="Times New Roman" panose="02020603050405020304" pitchFamily="18" charset="0"/>
                        </a:rPr>
                        <a:t>Hoe lang was je daar steeds mee bezig? In welke periode (leeftijd)?</a:t>
                      </a:r>
                      <a:endParaRPr lang="nl-NL" sz="1600" dirty="0">
                        <a:effectLst/>
                        <a:latin typeface="Times New Roman" panose="02020603050405020304" pitchFamily="18" charset="0"/>
                        <a:ea typeface="Times New Roman" panose="02020603050405020304" pitchFamily="18" charset="0"/>
                      </a:endParaRPr>
                    </a:p>
                    <a:p>
                      <a:pPr>
                        <a:spcAft>
                          <a:spcPts val="0"/>
                        </a:spcAft>
                      </a:pPr>
                      <a:r>
                        <a:rPr lang="en-US" sz="900" dirty="0">
                          <a:effectLst/>
                          <a:latin typeface="Arial" panose="020B0604020202020204" pitchFamily="34" charset="0"/>
                          <a:ea typeface="Times New Roman" panose="02020603050405020304" pitchFamily="18" charset="0"/>
                        </a:rPr>
                        <a:t> </a:t>
                      </a:r>
                      <a:endParaRPr lang="nl-NL"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6477126"/>
                  </a:ext>
                </a:extLst>
              </a:tr>
              <a:tr h="2881745">
                <a:tc>
                  <a:txBody>
                    <a:bodyPr/>
                    <a:lstStyle/>
                    <a:p>
                      <a:pPr>
                        <a:spcAft>
                          <a:spcPts val="0"/>
                        </a:spcAft>
                      </a:pPr>
                      <a:r>
                        <a:rPr lang="nl-NL" sz="1600" dirty="0">
                          <a:effectLst/>
                          <a:latin typeface="Arial" panose="020B0604020202020204" pitchFamily="34" charset="0"/>
                          <a:ea typeface="Times New Roman" panose="02020603050405020304" pitchFamily="18" charset="0"/>
                        </a:rPr>
                        <a:t>Ga na welke ontwikkelingsgebieden door dit spel geactiveerd werden. Welke gebieden werden door dit spel minder gestimuleerd? Heeft dat gevolgen voor je ontwikkeling gehad?</a:t>
                      </a:r>
                    </a:p>
                    <a:p>
                      <a:pPr>
                        <a:spcAft>
                          <a:spcPts val="0"/>
                        </a:spcAft>
                      </a:pPr>
                      <a:endParaRPr lang="nl-NL" sz="1600" dirty="0">
                        <a:effectLst/>
                        <a:latin typeface="Arial" panose="020B0604020202020204" pitchFamily="34" charset="0"/>
                        <a:ea typeface="Times New Roman" panose="02020603050405020304" pitchFamily="18" charset="0"/>
                      </a:endParaRPr>
                    </a:p>
                    <a:p>
                      <a:pPr>
                        <a:spcAft>
                          <a:spcPts val="0"/>
                        </a:spcAft>
                      </a:pPr>
                      <a:r>
                        <a:rPr lang="nl-NL" sz="1600" dirty="0">
                          <a:effectLst/>
                          <a:latin typeface="Arial" panose="020B0604020202020204" pitchFamily="34" charset="0"/>
                          <a:ea typeface="Times New Roman" panose="02020603050405020304" pitchFamily="18" charset="0"/>
                        </a:rPr>
                        <a:t>Jouw mening:</a:t>
                      </a:r>
                      <a:r>
                        <a:rPr lang="nl-NL" sz="1600" baseline="0" dirty="0">
                          <a:effectLst/>
                          <a:latin typeface="Arial" panose="020B0604020202020204" pitchFamily="34" charset="0"/>
                          <a:ea typeface="Times New Roman" panose="02020603050405020304" pitchFamily="18" charset="0"/>
                        </a:rPr>
                        <a:t> </a:t>
                      </a:r>
                    </a:p>
                    <a:p>
                      <a:pPr>
                        <a:spcAft>
                          <a:spcPts val="0"/>
                        </a:spcAft>
                      </a:pPr>
                      <a:r>
                        <a:rPr lang="nl-NL" sz="1600" baseline="0" dirty="0">
                          <a:effectLst/>
                          <a:latin typeface="Arial" panose="020B0604020202020204" pitchFamily="34" charset="0"/>
                          <a:ea typeface="Times New Roman" panose="02020603050405020304" pitchFamily="18" charset="0"/>
                        </a:rPr>
                        <a:t>Spel stimuleert vele ontwikkelingsgebieden. Wat is voor jou het allerbelangrijkste bij spel? Beargumenteer dit goed en duidelijk. </a:t>
                      </a:r>
                    </a:p>
                    <a:p>
                      <a:pPr>
                        <a:spcAft>
                          <a:spcPts val="0"/>
                        </a:spcAft>
                      </a:pPr>
                      <a:r>
                        <a:rPr lang="nl-NL" sz="1600" baseline="0" dirty="0">
                          <a:effectLst/>
                          <a:latin typeface="Arial" panose="020B0604020202020204" pitchFamily="34" charset="0"/>
                          <a:ea typeface="Times New Roman" panose="02020603050405020304" pitchFamily="18" charset="0"/>
                        </a:rPr>
                        <a:t>Welke meerwaarde heeft spel volgens jou vooral? </a:t>
                      </a:r>
                    </a:p>
                    <a:p>
                      <a:pPr>
                        <a:spcAft>
                          <a:spcPts val="0"/>
                        </a:spcAft>
                      </a:pPr>
                      <a:r>
                        <a:rPr lang="nl-NL" sz="1600" baseline="0" dirty="0">
                          <a:effectLst/>
                          <a:latin typeface="Arial" panose="020B0604020202020204" pitchFamily="34" charset="0"/>
                          <a:ea typeface="Times New Roman" panose="02020603050405020304" pitchFamily="18" charset="0"/>
                        </a:rPr>
                        <a:t>Is spel leeftijdsgebonden? Is er een moment dat je niet kan/mag spelen? </a:t>
                      </a:r>
                    </a:p>
                    <a:p>
                      <a:pPr>
                        <a:spcAft>
                          <a:spcPts val="0"/>
                        </a:spcAft>
                      </a:pPr>
                      <a:r>
                        <a:rPr lang="nl-NL" sz="1600" baseline="0" dirty="0">
                          <a:effectLst/>
                          <a:latin typeface="Arial" panose="020B0604020202020204" pitchFamily="34" charset="0"/>
                          <a:ea typeface="Times New Roman" panose="02020603050405020304" pitchFamily="18" charset="0"/>
                        </a:rPr>
                        <a:t>Leren kinderen genoeg van zelf spelen of hebben ze volwassenen nodig om nog meer te leren?</a:t>
                      </a:r>
                    </a:p>
                    <a:p>
                      <a:pPr>
                        <a:spcAft>
                          <a:spcPts val="0"/>
                        </a:spcAft>
                      </a:pPr>
                      <a:r>
                        <a:rPr lang="nl-NL" sz="1600" baseline="0" dirty="0">
                          <a:effectLst/>
                          <a:latin typeface="Arial" panose="020B0604020202020204" pitchFamily="34" charset="0"/>
                          <a:ea typeface="Times New Roman" panose="02020603050405020304" pitchFamily="18" charset="0"/>
                        </a:rPr>
                        <a:t>Kun jij de stelling Spelen = leren onderschrijven? </a:t>
                      </a:r>
                    </a:p>
                    <a:p>
                      <a:pPr>
                        <a:spcAft>
                          <a:spcPts val="0"/>
                        </a:spcAft>
                      </a:pPr>
                      <a:endParaRPr lang="nl-NL" sz="1600" dirty="0">
                        <a:effectLst/>
                        <a:latin typeface="Times New Roman" panose="02020603050405020304" pitchFamily="18" charset="0"/>
                        <a:ea typeface="Times New Roman" panose="02020603050405020304" pitchFamily="18" charset="0"/>
                      </a:endParaRPr>
                    </a:p>
                    <a:p>
                      <a:pPr>
                        <a:spcAft>
                          <a:spcPts val="0"/>
                        </a:spcAft>
                      </a:pPr>
                      <a:r>
                        <a:rPr lang="en-US" sz="900" dirty="0">
                          <a:effectLst/>
                          <a:latin typeface="Arial" panose="020B0604020202020204" pitchFamily="34" charset="0"/>
                          <a:ea typeface="Times New Roman" panose="02020603050405020304" pitchFamily="18" charset="0"/>
                        </a:rPr>
                        <a:t> </a:t>
                      </a:r>
                      <a:endParaRPr lang="nl-NL"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4427379"/>
                  </a:ext>
                </a:extLst>
              </a:tr>
              <a:tr h="1020293">
                <a:tc>
                  <a:txBody>
                    <a:bodyPr/>
                    <a:lstStyle/>
                    <a:p>
                      <a:pPr>
                        <a:spcAft>
                          <a:spcPts val="0"/>
                        </a:spcAft>
                      </a:pPr>
                      <a:r>
                        <a:rPr lang="en-US" sz="900" dirty="0">
                          <a:effectLst/>
                          <a:latin typeface="Arial" panose="020B0604020202020204" pitchFamily="34" charset="0"/>
                          <a:ea typeface="Times New Roman" panose="02020603050405020304" pitchFamily="18" charset="0"/>
                        </a:rPr>
                        <a:t> </a:t>
                      </a:r>
                      <a:endParaRPr lang="nl-NL"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6885628"/>
                  </a:ext>
                </a:extLst>
              </a:tr>
            </a:tbl>
          </a:graphicData>
        </a:graphic>
      </p:graphicFrame>
    </p:spTree>
    <p:extLst>
      <p:ext uri="{BB962C8B-B14F-4D97-AF65-F5344CB8AC3E}">
        <p14:creationId xmlns:p14="http://schemas.microsoft.com/office/powerpoint/2010/main" val="13749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F71FE06-2279-4B63-A39C-C2490AD12A64}"/>
              </a:ext>
            </a:extLst>
          </p:cNvPr>
          <p:cNvSpPr/>
          <p:nvPr/>
        </p:nvSpPr>
        <p:spPr>
          <a:xfrm>
            <a:off x="3618558" y="2424302"/>
            <a:ext cx="4954883" cy="1754326"/>
          </a:xfrm>
          <a:prstGeom prst="rect">
            <a:avLst/>
          </a:prstGeom>
          <a:noFill/>
        </p:spPr>
        <p:txBody>
          <a:bodyPr wrap="none" lIns="91440" tIns="45720" rIns="91440" bIns="45720">
            <a:spAutoFit/>
          </a:bodyPr>
          <a:lstStyle/>
          <a:p>
            <a:pPr algn="ctr"/>
            <a:r>
              <a:rPr lang="nl-N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 deze periode: </a:t>
            </a:r>
          </a:p>
          <a:p>
            <a:pPr algn="ctr"/>
            <a:r>
              <a:rPr lang="nl-N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Spelend leren</a:t>
            </a:r>
          </a:p>
        </p:txBody>
      </p:sp>
      <p:sp>
        <p:nvSpPr>
          <p:cNvPr id="4" name="Rechthoek 3">
            <a:extLst>
              <a:ext uri="{FF2B5EF4-FFF2-40B4-BE49-F238E27FC236}">
                <a16:creationId xmlns:a16="http://schemas.microsoft.com/office/drawing/2014/main" id="{5366B0C8-BBBB-472B-9DA6-ADBA1DABFF21}"/>
              </a:ext>
            </a:extLst>
          </p:cNvPr>
          <p:cNvSpPr/>
          <p:nvPr/>
        </p:nvSpPr>
        <p:spPr>
          <a:xfrm rot="20493562">
            <a:off x="1992740" y="1313678"/>
            <a:ext cx="1334083"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Wat</a:t>
            </a:r>
          </a:p>
        </p:txBody>
      </p:sp>
      <p:sp>
        <p:nvSpPr>
          <p:cNvPr id="5" name="Rechthoek 4">
            <a:extLst>
              <a:ext uri="{FF2B5EF4-FFF2-40B4-BE49-F238E27FC236}">
                <a16:creationId xmlns:a16="http://schemas.microsoft.com/office/drawing/2014/main" id="{985AECAA-F534-492D-937B-859370DEAA1A}"/>
              </a:ext>
            </a:extLst>
          </p:cNvPr>
          <p:cNvSpPr/>
          <p:nvPr/>
        </p:nvSpPr>
        <p:spPr>
          <a:xfrm rot="1330107">
            <a:off x="5349991" y="753525"/>
            <a:ext cx="2589300"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Waarom</a:t>
            </a:r>
          </a:p>
        </p:txBody>
      </p:sp>
      <p:sp>
        <p:nvSpPr>
          <p:cNvPr id="6" name="Rechthoek 5">
            <a:extLst>
              <a:ext uri="{FF2B5EF4-FFF2-40B4-BE49-F238E27FC236}">
                <a16:creationId xmlns:a16="http://schemas.microsoft.com/office/drawing/2014/main" id="{95E1798E-826A-4E9A-9249-C44ED6B48D3C}"/>
              </a:ext>
            </a:extLst>
          </p:cNvPr>
          <p:cNvSpPr/>
          <p:nvPr/>
        </p:nvSpPr>
        <p:spPr>
          <a:xfrm rot="19234775">
            <a:off x="8849966" y="3716963"/>
            <a:ext cx="1326005"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Hoe</a:t>
            </a:r>
          </a:p>
        </p:txBody>
      </p:sp>
      <p:sp>
        <p:nvSpPr>
          <p:cNvPr id="7" name="Rechthoek 6">
            <a:extLst>
              <a:ext uri="{FF2B5EF4-FFF2-40B4-BE49-F238E27FC236}">
                <a16:creationId xmlns:a16="http://schemas.microsoft.com/office/drawing/2014/main" id="{F3B65CC1-EAE3-450C-9517-AE11E163277E}"/>
              </a:ext>
            </a:extLst>
          </p:cNvPr>
          <p:cNvSpPr/>
          <p:nvPr/>
        </p:nvSpPr>
        <p:spPr>
          <a:xfrm rot="750746">
            <a:off x="1250924" y="3641103"/>
            <a:ext cx="1681935"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Waar</a:t>
            </a:r>
          </a:p>
        </p:txBody>
      </p:sp>
      <p:sp>
        <p:nvSpPr>
          <p:cNvPr id="8" name="Rechthoek 7">
            <a:extLst>
              <a:ext uri="{FF2B5EF4-FFF2-40B4-BE49-F238E27FC236}">
                <a16:creationId xmlns:a16="http://schemas.microsoft.com/office/drawing/2014/main" id="{CCAB4C9F-7D80-486C-983E-4D88AD22ABDF}"/>
              </a:ext>
            </a:extLst>
          </p:cNvPr>
          <p:cNvSpPr/>
          <p:nvPr/>
        </p:nvSpPr>
        <p:spPr>
          <a:xfrm>
            <a:off x="4712415" y="4735665"/>
            <a:ext cx="2767168"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Wanneer</a:t>
            </a:r>
          </a:p>
        </p:txBody>
      </p:sp>
    </p:spTree>
    <p:extLst>
      <p:ext uri="{BB962C8B-B14F-4D97-AF65-F5344CB8AC3E}">
        <p14:creationId xmlns:p14="http://schemas.microsoft.com/office/powerpoint/2010/main" val="379057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AD18D6B7-D286-4989-A514-8C866C8E3CD5}"/>
              </a:ext>
            </a:extLst>
          </p:cNvPr>
          <p:cNvSpPr/>
          <p:nvPr/>
        </p:nvSpPr>
        <p:spPr>
          <a:xfrm>
            <a:off x="6604000" y="457200"/>
            <a:ext cx="4813072" cy="1268538"/>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8000" b="1" spc="-50" dirty="0" err="1">
                <a:ln w="22225">
                  <a:solidFill>
                    <a:schemeClr val="accent2"/>
                  </a:solidFill>
                  <a:prstDash val="solid"/>
                </a:ln>
                <a:solidFill>
                  <a:schemeClr val="tx1">
                    <a:lumMod val="85000"/>
                    <a:lumOff val="15000"/>
                  </a:schemeClr>
                </a:solidFill>
                <a:latin typeface="+mj-lt"/>
                <a:ea typeface="+mj-ea"/>
                <a:cs typeface="+mj-cs"/>
              </a:rPr>
              <a:t>Kleien</a:t>
            </a:r>
            <a:endParaRPr lang="en-US" sz="8000" b="1" spc="-50" dirty="0">
              <a:ln w="22225">
                <a:solidFill>
                  <a:schemeClr val="accent2"/>
                </a:solidFill>
                <a:prstDash val="solid"/>
              </a:ln>
              <a:solidFill>
                <a:schemeClr val="tx1">
                  <a:lumMod val="85000"/>
                  <a:lumOff val="15000"/>
                </a:schemeClr>
              </a:solidFill>
              <a:latin typeface="+mj-lt"/>
              <a:ea typeface="+mj-ea"/>
              <a:cs typeface="+mj-cs"/>
            </a:endParaRPr>
          </a:p>
        </p:txBody>
      </p:sp>
      <p:pic>
        <p:nvPicPr>
          <p:cNvPr id="4" name="Afbeelding 3">
            <a:extLst>
              <a:ext uri="{FF2B5EF4-FFF2-40B4-BE49-F238E27FC236}">
                <a16:creationId xmlns:a16="http://schemas.microsoft.com/office/drawing/2014/main" id="{98C6A34A-FF49-423A-9CAE-0642F61D73D9}"/>
              </a:ext>
            </a:extLst>
          </p:cNvPr>
          <p:cNvPicPr>
            <a:picLocks noChangeAspect="1"/>
          </p:cNvPicPr>
          <p:nvPr/>
        </p:nvPicPr>
        <p:blipFill rotWithShape="1">
          <a:blip r:embed="rId2"/>
          <a:srcRect l="25556" r="2528" b="-1"/>
          <a:stretch/>
        </p:blipFill>
        <p:spPr>
          <a:xfrm>
            <a:off x="633999" y="640081"/>
            <a:ext cx="5462001" cy="5054156"/>
          </a:xfrm>
          <a:prstGeom prst="rect">
            <a:avLst/>
          </a:prstGeom>
        </p:spPr>
      </p:pic>
      <p:cxnSp>
        <p:nvCxnSpPr>
          <p:cNvPr id="17" name="Straight Connector 16">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kstvak 4">
            <a:extLst>
              <a:ext uri="{FF2B5EF4-FFF2-40B4-BE49-F238E27FC236}">
                <a16:creationId xmlns:a16="http://schemas.microsoft.com/office/drawing/2014/main" id="{D4BD3811-B1B2-4F74-9E96-DEED570467BC}"/>
              </a:ext>
            </a:extLst>
          </p:cNvPr>
          <p:cNvSpPr txBox="1"/>
          <p:nvPr/>
        </p:nvSpPr>
        <p:spPr>
          <a:xfrm>
            <a:off x="6604000" y="2072640"/>
            <a:ext cx="4260333" cy="2308324"/>
          </a:xfrm>
          <a:prstGeom prst="rect">
            <a:avLst/>
          </a:prstGeom>
          <a:noFill/>
        </p:spPr>
        <p:txBody>
          <a:bodyPr wrap="square" rtlCol="0">
            <a:spAutoFit/>
          </a:bodyPr>
          <a:lstStyle/>
          <a:p>
            <a:r>
              <a:rPr lang="nl-NL" dirty="0"/>
              <a:t>Jullie gaan 10 minuten kleien</a:t>
            </a:r>
          </a:p>
          <a:p>
            <a:endParaRPr lang="nl-NL" dirty="0"/>
          </a:p>
          <a:p>
            <a:r>
              <a:rPr lang="nl-NL" dirty="0"/>
              <a:t>Daarna:</a:t>
            </a:r>
          </a:p>
          <a:p>
            <a:r>
              <a:rPr lang="nl-NL" dirty="0"/>
              <a:t>Maak een lijst van alles wat je gedaan hebt,</a:t>
            </a:r>
          </a:p>
          <a:p>
            <a:r>
              <a:rPr lang="nl-NL" dirty="0"/>
              <a:t>Zo precies mogelijk</a:t>
            </a:r>
          </a:p>
          <a:p>
            <a:endParaRPr lang="nl-NL" dirty="0"/>
          </a:p>
          <a:p>
            <a:r>
              <a:rPr lang="nl-NL" dirty="0"/>
              <a:t>Wat waren de kenmerken van dit spel?</a:t>
            </a:r>
          </a:p>
          <a:p>
            <a:endParaRPr lang="nl-NL" dirty="0"/>
          </a:p>
        </p:txBody>
      </p:sp>
    </p:spTree>
    <p:extLst>
      <p:ext uri="{BB962C8B-B14F-4D97-AF65-F5344CB8AC3E}">
        <p14:creationId xmlns:p14="http://schemas.microsoft.com/office/powerpoint/2010/main" val="420494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8814967-69CB-4D98-9C2E-9CE7AC4DFA82}"/>
              </a:ext>
            </a:extLst>
          </p:cNvPr>
          <p:cNvSpPr/>
          <p:nvPr/>
        </p:nvSpPr>
        <p:spPr>
          <a:xfrm>
            <a:off x="1781364" y="195260"/>
            <a:ext cx="8205773"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Wat is spel? Spelkenmerken</a:t>
            </a:r>
          </a:p>
        </p:txBody>
      </p:sp>
      <p:sp>
        <p:nvSpPr>
          <p:cNvPr id="3" name="Tekstvak 2">
            <a:extLst>
              <a:ext uri="{FF2B5EF4-FFF2-40B4-BE49-F238E27FC236}">
                <a16:creationId xmlns:a16="http://schemas.microsoft.com/office/drawing/2014/main" id="{60C9FF27-FF25-4CF8-8CDD-4EDE35A4FCAE}"/>
              </a:ext>
            </a:extLst>
          </p:cNvPr>
          <p:cNvSpPr txBox="1"/>
          <p:nvPr/>
        </p:nvSpPr>
        <p:spPr>
          <a:xfrm>
            <a:off x="1781364" y="1992429"/>
            <a:ext cx="4131644" cy="2677656"/>
          </a:xfrm>
          <a:prstGeom prst="rect">
            <a:avLst/>
          </a:prstGeom>
          <a:noFill/>
        </p:spPr>
        <p:txBody>
          <a:bodyPr wrap="none" rtlCol="0">
            <a:spAutoFit/>
          </a:bodyPr>
          <a:lstStyle/>
          <a:p>
            <a:pPr marL="457200" indent="-457200">
              <a:buFont typeface="Arial" panose="020B0604020202020204" pitchFamily="34" charset="0"/>
              <a:buChar char="•"/>
            </a:pPr>
            <a:r>
              <a:rPr lang="nl-NL" sz="2800" dirty="0"/>
              <a:t>Plezier</a:t>
            </a:r>
          </a:p>
          <a:p>
            <a:pPr marL="457200" indent="-457200">
              <a:buFont typeface="Arial" panose="020B0604020202020204" pitchFamily="34" charset="0"/>
              <a:buChar char="•"/>
            </a:pPr>
            <a:r>
              <a:rPr lang="nl-NL" sz="2800" dirty="0" err="1"/>
              <a:t>Doevrijheid</a:t>
            </a:r>
            <a:endParaRPr lang="nl-NL" sz="2800" dirty="0"/>
          </a:p>
          <a:p>
            <a:pPr marL="457200" indent="-457200">
              <a:buFont typeface="Arial" panose="020B0604020202020204" pitchFamily="34" charset="0"/>
              <a:buChar char="•"/>
            </a:pPr>
            <a:r>
              <a:rPr lang="nl-NL" sz="2800" dirty="0"/>
              <a:t>Verrassing-verwachting</a:t>
            </a:r>
          </a:p>
          <a:p>
            <a:pPr marL="457200" indent="-457200">
              <a:buFont typeface="Arial" panose="020B0604020202020204" pitchFamily="34" charset="0"/>
              <a:buChar char="•"/>
            </a:pPr>
            <a:r>
              <a:rPr lang="nl-NL" sz="2800" dirty="0"/>
              <a:t>Actie en beweging</a:t>
            </a:r>
          </a:p>
          <a:p>
            <a:pPr marL="457200" indent="-457200">
              <a:buFont typeface="Arial" panose="020B0604020202020204" pitchFamily="34" charset="0"/>
              <a:buChar char="•"/>
            </a:pPr>
            <a:r>
              <a:rPr lang="nl-NL" sz="2800" dirty="0"/>
              <a:t>Met iets of iemand</a:t>
            </a:r>
          </a:p>
          <a:p>
            <a:pPr marL="457200" indent="-457200">
              <a:buFont typeface="Arial" panose="020B0604020202020204" pitchFamily="34" charset="0"/>
              <a:buChar char="•"/>
            </a:pPr>
            <a:r>
              <a:rPr lang="nl-NL" sz="2800" dirty="0"/>
              <a:t>Betekenis geven/krijgen</a:t>
            </a:r>
          </a:p>
        </p:txBody>
      </p:sp>
    </p:spTree>
    <p:extLst>
      <p:ext uri="{BB962C8B-B14F-4D97-AF65-F5344CB8AC3E}">
        <p14:creationId xmlns:p14="http://schemas.microsoft.com/office/powerpoint/2010/main" val="222307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B127721-83F8-4764-BBA3-105F0D620D02}"/>
              </a:ext>
            </a:extLst>
          </p:cNvPr>
          <p:cNvSpPr/>
          <p:nvPr/>
        </p:nvSpPr>
        <p:spPr>
          <a:xfrm>
            <a:off x="1637477" y="195260"/>
            <a:ext cx="8320291" cy="923330"/>
          </a:xfrm>
          <a:prstGeom prst="rect">
            <a:avLst/>
          </a:prstGeom>
          <a:noFill/>
        </p:spPr>
        <p:txBody>
          <a:bodyPr wrap="none" lIns="91440" tIns="45720" rIns="91440" bIns="45720">
            <a:spAutoFit/>
          </a:bodyPr>
          <a:lstStyle/>
          <a:p>
            <a:pPr algn="ctr"/>
            <a:r>
              <a:rPr lang="nl-N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Welke activiteiten zijn SPEL?</a:t>
            </a:r>
          </a:p>
        </p:txBody>
      </p:sp>
      <p:pic>
        <p:nvPicPr>
          <p:cNvPr id="3" name="Afbeelding 2">
            <a:extLst>
              <a:ext uri="{FF2B5EF4-FFF2-40B4-BE49-F238E27FC236}">
                <a16:creationId xmlns:a16="http://schemas.microsoft.com/office/drawing/2014/main" id="{4330C519-8565-44E8-9E93-E86270C5A0E2}"/>
              </a:ext>
            </a:extLst>
          </p:cNvPr>
          <p:cNvPicPr>
            <a:picLocks noChangeAspect="1"/>
          </p:cNvPicPr>
          <p:nvPr/>
        </p:nvPicPr>
        <p:blipFill>
          <a:blip r:embed="rId2"/>
          <a:stretch>
            <a:fillRect/>
          </a:stretch>
        </p:blipFill>
        <p:spPr>
          <a:xfrm>
            <a:off x="1203459" y="1441959"/>
            <a:ext cx="2771775" cy="1647825"/>
          </a:xfrm>
          <a:prstGeom prst="rect">
            <a:avLst/>
          </a:prstGeom>
        </p:spPr>
      </p:pic>
      <p:pic>
        <p:nvPicPr>
          <p:cNvPr id="5" name="Afbeelding 4">
            <a:extLst>
              <a:ext uri="{FF2B5EF4-FFF2-40B4-BE49-F238E27FC236}">
                <a16:creationId xmlns:a16="http://schemas.microsoft.com/office/drawing/2014/main" id="{F3448AF0-1202-4CE5-8953-ECFE52ED5FDD}"/>
              </a:ext>
            </a:extLst>
          </p:cNvPr>
          <p:cNvPicPr>
            <a:picLocks noChangeAspect="1"/>
          </p:cNvPicPr>
          <p:nvPr/>
        </p:nvPicPr>
        <p:blipFill>
          <a:blip r:embed="rId3"/>
          <a:stretch>
            <a:fillRect/>
          </a:stretch>
        </p:blipFill>
        <p:spPr>
          <a:xfrm>
            <a:off x="4795837" y="2547937"/>
            <a:ext cx="2600325" cy="1762125"/>
          </a:xfrm>
          <a:prstGeom prst="rect">
            <a:avLst/>
          </a:prstGeom>
        </p:spPr>
      </p:pic>
      <p:pic>
        <p:nvPicPr>
          <p:cNvPr id="6" name="Afbeelding 5">
            <a:extLst>
              <a:ext uri="{FF2B5EF4-FFF2-40B4-BE49-F238E27FC236}">
                <a16:creationId xmlns:a16="http://schemas.microsoft.com/office/drawing/2014/main" id="{71573B2C-A7E8-4D15-A97C-BEC371D063B7}"/>
              </a:ext>
            </a:extLst>
          </p:cNvPr>
          <p:cNvPicPr>
            <a:picLocks noChangeAspect="1"/>
          </p:cNvPicPr>
          <p:nvPr/>
        </p:nvPicPr>
        <p:blipFill>
          <a:blip r:embed="rId4"/>
          <a:stretch>
            <a:fillRect/>
          </a:stretch>
        </p:blipFill>
        <p:spPr>
          <a:xfrm>
            <a:off x="8216765" y="1480184"/>
            <a:ext cx="3464560" cy="1948815"/>
          </a:xfrm>
          <a:prstGeom prst="rect">
            <a:avLst/>
          </a:prstGeom>
        </p:spPr>
      </p:pic>
      <p:pic>
        <p:nvPicPr>
          <p:cNvPr id="8" name="Afbeelding 7">
            <a:extLst>
              <a:ext uri="{FF2B5EF4-FFF2-40B4-BE49-F238E27FC236}">
                <a16:creationId xmlns:a16="http://schemas.microsoft.com/office/drawing/2014/main" id="{7435BFD2-5558-4049-9FC8-DB5F9F6EA5CD}"/>
              </a:ext>
            </a:extLst>
          </p:cNvPr>
          <p:cNvPicPr>
            <a:picLocks noChangeAspect="1"/>
          </p:cNvPicPr>
          <p:nvPr/>
        </p:nvPicPr>
        <p:blipFill>
          <a:blip r:embed="rId5"/>
          <a:stretch>
            <a:fillRect/>
          </a:stretch>
        </p:blipFill>
        <p:spPr>
          <a:xfrm>
            <a:off x="1637477" y="3857942"/>
            <a:ext cx="2619375" cy="1743075"/>
          </a:xfrm>
          <a:prstGeom prst="rect">
            <a:avLst/>
          </a:prstGeom>
        </p:spPr>
      </p:pic>
      <p:pic>
        <p:nvPicPr>
          <p:cNvPr id="9" name="Afbeelding 8">
            <a:extLst>
              <a:ext uri="{FF2B5EF4-FFF2-40B4-BE49-F238E27FC236}">
                <a16:creationId xmlns:a16="http://schemas.microsoft.com/office/drawing/2014/main" id="{E7CAE102-542B-4BE5-8E92-EBADD16ECDAD}"/>
              </a:ext>
            </a:extLst>
          </p:cNvPr>
          <p:cNvPicPr>
            <a:picLocks noChangeAspect="1"/>
          </p:cNvPicPr>
          <p:nvPr/>
        </p:nvPicPr>
        <p:blipFill>
          <a:blip r:embed="rId6"/>
          <a:stretch>
            <a:fillRect/>
          </a:stretch>
        </p:blipFill>
        <p:spPr>
          <a:xfrm>
            <a:off x="7671435" y="4195445"/>
            <a:ext cx="2762250" cy="1657350"/>
          </a:xfrm>
          <a:prstGeom prst="rect">
            <a:avLst/>
          </a:prstGeom>
        </p:spPr>
      </p:pic>
    </p:spTree>
    <p:extLst>
      <p:ext uri="{BB962C8B-B14F-4D97-AF65-F5344CB8AC3E}">
        <p14:creationId xmlns:p14="http://schemas.microsoft.com/office/powerpoint/2010/main" val="347398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vak 7">
            <a:extLst>
              <a:ext uri="{FF2B5EF4-FFF2-40B4-BE49-F238E27FC236}">
                <a16:creationId xmlns:a16="http://schemas.microsoft.com/office/drawing/2014/main" id="{231A50E3-A2FF-44EE-B7EC-BEDDC6E98DA7}"/>
              </a:ext>
            </a:extLst>
          </p:cNvPr>
          <p:cNvSpPr txBox="1"/>
          <p:nvPr/>
        </p:nvSpPr>
        <p:spPr>
          <a:xfrm>
            <a:off x="64008" y="1076273"/>
            <a:ext cx="6097604"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22225">
                  <a:solidFill>
                    <a:srgbClr val="C830CC"/>
                  </a:solidFill>
                  <a:prstDash val="solid"/>
                </a:ln>
                <a:solidFill>
                  <a:srgbClr val="C830CC">
                    <a:lumMod val="40000"/>
                    <a:lumOff val="60000"/>
                  </a:srgbClr>
                </a:solidFill>
                <a:effectLst/>
                <a:uLnTx/>
                <a:uFillTx/>
                <a:latin typeface="Calibri" panose="020F0502020204030204"/>
                <a:ea typeface="+mn-ea"/>
                <a:cs typeface="+mn-cs"/>
              </a:rPr>
              <a:t>Wat was jouw favoriete spel?</a:t>
            </a:r>
          </a:p>
        </p:txBody>
      </p:sp>
      <p:sp>
        <p:nvSpPr>
          <p:cNvPr id="10" name="Tekstvak 9">
            <a:extLst>
              <a:ext uri="{FF2B5EF4-FFF2-40B4-BE49-F238E27FC236}">
                <a16:creationId xmlns:a16="http://schemas.microsoft.com/office/drawing/2014/main" id="{D8FA30BD-7357-4B73-BFAB-A781E9BAAA5C}"/>
              </a:ext>
            </a:extLst>
          </p:cNvPr>
          <p:cNvSpPr txBox="1"/>
          <p:nvPr/>
        </p:nvSpPr>
        <p:spPr>
          <a:xfrm>
            <a:off x="5101844" y="1037000"/>
            <a:ext cx="6097604"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12700">
                  <a:solidFill>
                    <a:srgbClr val="4EA6DC">
                      <a:lumMod val="50000"/>
                    </a:srgbClr>
                  </a:solidFill>
                  <a:prstDash val="solid"/>
                </a:ln>
                <a:pattFill prst="narHorz">
                  <a:fgClr>
                    <a:srgbClr val="4EA6DC"/>
                  </a:fgClr>
                  <a:bgClr>
                    <a:srgbClr val="4EA6DC">
                      <a:lumMod val="40000"/>
                      <a:lumOff val="60000"/>
                    </a:srgbClr>
                  </a:bgClr>
                </a:pattFill>
                <a:effectLst>
                  <a:innerShdw blurRad="177800">
                    <a:srgbClr val="4EA6DC">
                      <a:lumMod val="50000"/>
                    </a:srgbClr>
                  </a:innerShdw>
                </a:effectLst>
                <a:uLnTx/>
                <a:uFillTx/>
                <a:latin typeface="Calibri" panose="020F0502020204030204"/>
                <a:ea typeface="+mn-ea"/>
                <a:cs typeface="+mn-cs"/>
              </a:rPr>
              <a:t>Waarom was dat spel?</a:t>
            </a:r>
          </a:p>
        </p:txBody>
      </p:sp>
      <p:pic>
        <p:nvPicPr>
          <p:cNvPr id="5" name="Afbeelding 4">
            <a:extLst>
              <a:ext uri="{FF2B5EF4-FFF2-40B4-BE49-F238E27FC236}">
                <a16:creationId xmlns:a16="http://schemas.microsoft.com/office/drawing/2014/main" id="{09D360A1-945D-4737-8F73-95682E7A1963}"/>
              </a:ext>
            </a:extLst>
          </p:cNvPr>
          <p:cNvPicPr>
            <a:picLocks noChangeAspect="1"/>
          </p:cNvPicPr>
          <p:nvPr/>
        </p:nvPicPr>
        <p:blipFill>
          <a:blip r:embed="rId2"/>
          <a:stretch>
            <a:fillRect/>
          </a:stretch>
        </p:blipFill>
        <p:spPr>
          <a:xfrm>
            <a:off x="4859929" y="2734764"/>
            <a:ext cx="2070262" cy="2070262"/>
          </a:xfrm>
          <a:prstGeom prst="rect">
            <a:avLst/>
          </a:prstGeom>
        </p:spPr>
      </p:pic>
      <p:sp>
        <p:nvSpPr>
          <p:cNvPr id="2" name="Rechthoek 1">
            <a:extLst>
              <a:ext uri="{FF2B5EF4-FFF2-40B4-BE49-F238E27FC236}">
                <a16:creationId xmlns:a16="http://schemas.microsoft.com/office/drawing/2014/main" id="{B86DEEFA-F6E1-4970-B907-486CCC8019F5}"/>
              </a:ext>
            </a:extLst>
          </p:cNvPr>
          <p:cNvSpPr/>
          <p:nvPr/>
        </p:nvSpPr>
        <p:spPr>
          <a:xfrm>
            <a:off x="899979" y="5035442"/>
            <a:ext cx="10523266" cy="923330"/>
          </a:xfrm>
          <a:prstGeom prst="rect">
            <a:avLst/>
          </a:prstGeom>
          <a:noFill/>
        </p:spPr>
        <p:txBody>
          <a:bodyPr wrap="none" lIns="91440" tIns="45720" rIns="91440" bIns="45720">
            <a:spAutoFit/>
          </a:bodyPr>
          <a:lstStyle/>
          <a:p>
            <a:pPr algn="ctr"/>
            <a:r>
              <a:rPr lang="nl-N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Waarom was het belangrijk voor je?</a:t>
            </a:r>
          </a:p>
        </p:txBody>
      </p:sp>
    </p:spTree>
    <p:extLst>
      <p:ext uri="{BB962C8B-B14F-4D97-AF65-F5344CB8AC3E}">
        <p14:creationId xmlns:p14="http://schemas.microsoft.com/office/powerpoint/2010/main" val="195951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24BCECF-D581-4F5B-B422-780718AB579A}"/>
              </a:ext>
            </a:extLst>
          </p:cNvPr>
          <p:cNvSpPr/>
          <p:nvPr/>
        </p:nvSpPr>
        <p:spPr>
          <a:xfrm>
            <a:off x="1980719" y="609145"/>
            <a:ext cx="7903317"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Waarom is spel belangrijk?</a:t>
            </a:r>
          </a:p>
        </p:txBody>
      </p:sp>
      <p:sp>
        <p:nvSpPr>
          <p:cNvPr id="3" name="Tekstvak 2">
            <a:extLst>
              <a:ext uri="{FF2B5EF4-FFF2-40B4-BE49-F238E27FC236}">
                <a16:creationId xmlns:a16="http://schemas.microsoft.com/office/drawing/2014/main" id="{738BD117-24FC-44BE-A085-8071C5F867A5}"/>
              </a:ext>
            </a:extLst>
          </p:cNvPr>
          <p:cNvSpPr txBox="1"/>
          <p:nvPr/>
        </p:nvSpPr>
        <p:spPr>
          <a:xfrm>
            <a:off x="1980719" y="1874728"/>
            <a:ext cx="7180620" cy="3108543"/>
          </a:xfrm>
          <a:prstGeom prst="rect">
            <a:avLst/>
          </a:prstGeom>
          <a:noFill/>
        </p:spPr>
        <p:txBody>
          <a:bodyPr wrap="none" rtlCol="0">
            <a:spAutoFit/>
          </a:bodyPr>
          <a:lstStyle/>
          <a:p>
            <a:pPr marL="457200" indent="-457200">
              <a:buFont typeface="Arial" panose="020B0604020202020204" pitchFamily="34" charset="0"/>
              <a:buChar char="•"/>
            </a:pPr>
            <a:r>
              <a:rPr lang="nl-NL" sz="2800" dirty="0"/>
              <a:t>Ontdekken van de wereld</a:t>
            </a:r>
          </a:p>
          <a:p>
            <a:pPr marL="457200" indent="-457200">
              <a:buFont typeface="Arial" panose="020B0604020202020204" pitchFamily="34" charset="0"/>
              <a:buChar char="•"/>
            </a:pPr>
            <a:r>
              <a:rPr lang="nl-NL" sz="2800" dirty="0"/>
              <a:t>Nieuwe ervaringen</a:t>
            </a:r>
          </a:p>
          <a:p>
            <a:pPr marL="457200" indent="-457200">
              <a:buFont typeface="Arial" panose="020B0604020202020204" pitchFamily="34" charset="0"/>
              <a:buChar char="•"/>
            </a:pPr>
            <a:r>
              <a:rPr lang="nl-NL" sz="2800" dirty="0"/>
              <a:t>Nieuwe kennis</a:t>
            </a:r>
          </a:p>
          <a:p>
            <a:pPr marL="457200" indent="-457200">
              <a:buFont typeface="Arial" panose="020B0604020202020204" pitchFamily="34" charset="0"/>
              <a:buChar char="•"/>
            </a:pPr>
            <a:r>
              <a:rPr lang="nl-NL" sz="2800" dirty="0"/>
              <a:t>Samen met andere kinderen en volwassenen</a:t>
            </a:r>
          </a:p>
          <a:p>
            <a:pPr marL="457200" indent="-457200">
              <a:buFont typeface="Arial" panose="020B0604020202020204" pitchFamily="34" charset="0"/>
              <a:buChar char="•"/>
            </a:pPr>
            <a:r>
              <a:rPr lang="nl-NL" sz="2800" dirty="0"/>
              <a:t>Zelfvertrouwen</a:t>
            </a:r>
          </a:p>
          <a:p>
            <a:pPr marL="457200" indent="-457200">
              <a:buFont typeface="Arial" panose="020B0604020202020204" pitchFamily="34" charset="0"/>
              <a:buChar char="•"/>
            </a:pPr>
            <a:r>
              <a:rPr lang="nl-NL" sz="2800" dirty="0"/>
              <a:t>Vrij zijn</a:t>
            </a:r>
          </a:p>
          <a:p>
            <a:pPr marL="457200" indent="-457200">
              <a:buFont typeface="Arial" panose="020B0604020202020204" pitchFamily="34" charset="0"/>
              <a:buChar char="•"/>
            </a:pPr>
            <a:r>
              <a:rPr lang="nl-NL" sz="2800" dirty="0"/>
              <a:t>Initiatieven nemen</a:t>
            </a:r>
          </a:p>
        </p:txBody>
      </p:sp>
    </p:spTree>
    <p:extLst>
      <p:ext uri="{BB962C8B-B14F-4D97-AF65-F5344CB8AC3E}">
        <p14:creationId xmlns:p14="http://schemas.microsoft.com/office/powerpoint/2010/main" val="250427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669697" y="2780190"/>
            <a:ext cx="4012291" cy="3977640"/>
          </a:xfrm>
        </p:spPr>
        <p:txBody>
          <a:bodyPr>
            <a:normAutofit/>
          </a:bodyPr>
          <a:lstStyle/>
          <a:p>
            <a:pPr marL="0" indent="0">
              <a:buNone/>
            </a:pPr>
            <a:r>
              <a:rPr lang="nl-NL" sz="1900" dirty="0">
                <a:latin typeface="Calibri" panose="020F0502020204030204" pitchFamily="34" charset="0"/>
                <a:cs typeface="Calibri" panose="020F0502020204030204" pitchFamily="34" charset="0"/>
              </a:rPr>
              <a:t>Spel stimuleert:</a:t>
            </a:r>
          </a:p>
          <a:p>
            <a:r>
              <a:rPr lang="nl-NL" sz="1900" dirty="0">
                <a:latin typeface="Calibri" panose="020F0502020204030204" pitchFamily="34" charset="0"/>
                <a:cs typeface="Calibri" panose="020F0502020204030204" pitchFamily="34" charset="0"/>
              </a:rPr>
              <a:t>Motorische ontwikkeling </a:t>
            </a:r>
          </a:p>
          <a:p>
            <a:r>
              <a:rPr lang="nl-NL" sz="1900" dirty="0">
                <a:latin typeface="Calibri" panose="020F0502020204030204" pitchFamily="34" charset="0"/>
                <a:cs typeface="Calibri" panose="020F0502020204030204" pitchFamily="34" charset="0"/>
              </a:rPr>
              <a:t>Taalontwikkeling</a:t>
            </a:r>
          </a:p>
          <a:p>
            <a:r>
              <a:rPr lang="nl-NL" sz="1900" dirty="0">
                <a:latin typeface="Calibri" panose="020F0502020204030204" pitchFamily="34" charset="0"/>
                <a:cs typeface="Calibri" panose="020F0502020204030204" pitchFamily="34" charset="0"/>
              </a:rPr>
              <a:t>Rekenontwikkeling</a:t>
            </a:r>
          </a:p>
          <a:p>
            <a:r>
              <a:rPr lang="nl-NL" sz="1900" dirty="0">
                <a:latin typeface="Calibri" panose="020F0502020204030204" pitchFamily="34" charset="0"/>
                <a:cs typeface="Calibri" panose="020F0502020204030204" pitchFamily="34" charset="0"/>
              </a:rPr>
              <a:t>Sociale ontwikkeling</a:t>
            </a:r>
          </a:p>
          <a:p>
            <a:r>
              <a:rPr lang="nl-NL" sz="1900" dirty="0">
                <a:latin typeface="Calibri" panose="020F0502020204030204" pitchFamily="34" charset="0"/>
                <a:cs typeface="Calibri" panose="020F0502020204030204" pitchFamily="34" charset="0"/>
              </a:rPr>
              <a:t>Emotionele ontwikkeling</a:t>
            </a:r>
          </a:p>
          <a:p>
            <a:endParaRPr lang="nl-NL" dirty="0"/>
          </a:p>
          <a:p>
            <a:pPr marL="0" indent="0">
              <a:buNone/>
            </a:pPr>
            <a:endParaRPr lang="nl-NL" dirty="0"/>
          </a:p>
        </p:txBody>
      </p:sp>
      <p:sp>
        <p:nvSpPr>
          <p:cNvPr id="4" name="Tijdelijke aanduiding voor inhoud 3"/>
          <p:cNvSpPr>
            <a:spLocks noGrp="1"/>
          </p:cNvSpPr>
          <p:nvPr>
            <p:ph sz="half" idx="2"/>
          </p:nvPr>
        </p:nvSpPr>
        <p:spPr>
          <a:xfrm>
            <a:off x="1031349" y="4622345"/>
            <a:ext cx="10475814" cy="1743983"/>
          </a:xfrm>
        </p:spPr>
        <p:txBody>
          <a:bodyPr>
            <a:noAutofit/>
          </a:bodyPr>
          <a:lstStyle/>
          <a:p>
            <a:pPr marL="0" indent="0">
              <a:buNone/>
            </a:pPr>
            <a:endParaRPr lang="nl-NL" sz="1800" b="1" dirty="0">
              <a:latin typeface="Calibri" panose="020F0502020204030204" pitchFamily="34" charset="0"/>
              <a:cs typeface="Calibri" panose="020F0502020204030204" pitchFamily="34" charset="0"/>
            </a:endParaRPr>
          </a:p>
          <a:p>
            <a:pPr marL="0" indent="0">
              <a:buNone/>
            </a:pPr>
            <a:r>
              <a:rPr lang="nl-NL" sz="1800" dirty="0">
                <a:latin typeface="Calibri" panose="020F0502020204030204" pitchFamily="34" charset="0"/>
                <a:cs typeface="Calibri" panose="020F0502020204030204" pitchFamily="34" charset="0"/>
                <a:hlinkClick r:id="rId2"/>
              </a:rPr>
              <a:t>spel in de huishoek</a:t>
            </a:r>
            <a:endParaRPr lang="nl-NL" sz="1800" dirty="0">
              <a:latin typeface="Calibri" panose="020F0502020204030204" pitchFamily="34" charset="0"/>
              <a:cs typeface="Calibri" panose="020F0502020204030204" pitchFamily="34" charset="0"/>
            </a:endParaRPr>
          </a:p>
          <a:p>
            <a:pPr marL="0" indent="0">
              <a:buNone/>
            </a:pPr>
            <a:r>
              <a:rPr lang="nl-NL" sz="1800" dirty="0">
                <a:latin typeface="Calibri" panose="020F0502020204030204" pitchFamily="34" charset="0"/>
                <a:cs typeface="Calibri" panose="020F0502020204030204" pitchFamily="34" charset="0"/>
                <a:hlinkClick r:id="rId3"/>
              </a:rPr>
              <a:t>2 zusjes</a:t>
            </a:r>
            <a:endParaRPr lang="nl-NL" sz="1800" dirty="0">
              <a:latin typeface="Calibri" panose="020F0502020204030204" pitchFamily="34" charset="0"/>
              <a:cs typeface="Calibri" panose="020F0502020204030204" pitchFamily="34" charset="0"/>
            </a:endParaRPr>
          </a:p>
          <a:p>
            <a:pPr marL="0" indent="0">
              <a:buNone/>
            </a:pPr>
            <a:r>
              <a:rPr lang="nl-NL" sz="1800" dirty="0">
                <a:latin typeface="Calibri" panose="020F0502020204030204" pitchFamily="34" charset="0"/>
                <a:cs typeface="Calibri" panose="020F0502020204030204" pitchFamily="34" charset="0"/>
                <a:hlinkClick r:id="rId4"/>
              </a:rPr>
              <a:t>in de huishoek met de leidster</a:t>
            </a:r>
            <a:endParaRPr lang="nl-NL" sz="1800" dirty="0">
              <a:latin typeface="Calibri" panose="020F0502020204030204" pitchFamily="34" charset="0"/>
              <a:cs typeface="Calibri" panose="020F0502020204030204" pitchFamily="34" charset="0"/>
            </a:endParaRPr>
          </a:p>
        </p:txBody>
      </p:sp>
      <p:sp>
        <p:nvSpPr>
          <p:cNvPr id="5" name="AutoShape 2" descr="Afbeeldingsresultaat voor dagschema kleut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6" name="AutoShape 4" descr="Afbeeldingsresultaat voor dagschema kleut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 name="Tekstvak 7">
            <a:extLst>
              <a:ext uri="{FF2B5EF4-FFF2-40B4-BE49-F238E27FC236}">
                <a16:creationId xmlns:a16="http://schemas.microsoft.com/office/drawing/2014/main" id="{41F30531-EE26-4ABC-B82A-568C10ABB315}"/>
              </a:ext>
            </a:extLst>
          </p:cNvPr>
          <p:cNvSpPr txBox="1"/>
          <p:nvPr/>
        </p:nvSpPr>
        <p:spPr>
          <a:xfrm>
            <a:off x="539015" y="224135"/>
            <a:ext cx="11261557"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22225">
                  <a:solidFill>
                    <a:srgbClr val="C830CC"/>
                  </a:solidFill>
                  <a:prstDash val="solid"/>
                </a:ln>
                <a:solidFill>
                  <a:srgbClr val="C830CC">
                    <a:lumMod val="40000"/>
                    <a:lumOff val="60000"/>
                  </a:srgbClr>
                </a:solidFill>
                <a:effectLst/>
                <a:uLnTx/>
                <a:uFillTx/>
                <a:latin typeface="Calibri" panose="020F0502020204030204"/>
                <a:ea typeface="+mn-ea"/>
                <a:cs typeface="+mn-cs"/>
              </a:rPr>
              <a:t>Spel en ontwikkelingsgebieden</a:t>
            </a:r>
          </a:p>
        </p:txBody>
      </p:sp>
      <p:sp>
        <p:nvSpPr>
          <p:cNvPr id="11" name="Rechthoek 10">
            <a:extLst>
              <a:ext uri="{FF2B5EF4-FFF2-40B4-BE49-F238E27FC236}">
                <a16:creationId xmlns:a16="http://schemas.microsoft.com/office/drawing/2014/main" id="{D5098081-F58F-4B4E-8F20-0A778FC19A3C}"/>
              </a:ext>
            </a:extLst>
          </p:cNvPr>
          <p:cNvSpPr/>
          <p:nvPr/>
        </p:nvSpPr>
        <p:spPr>
          <a:xfrm>
            <a:off x="539015" y="1363663"/>
            <a:ext cx="10794892" cy="1200329"/>
          </a:xfrm>
          <a:prstGeom prst="rect">
            <a:avLst/>
          </a:prstGeom>
          <a:noFill/>
        </p:spPr>
        <p:txBody>
          <a:bodyPr wrap="square" lIns="91440" tIns="45720" rIns="91440" bIns="45720">
            <a:spAutoFit/>
          </a:bodyPr>
          <a:lstStyle/>
          <a:p>
            <a:pPr algn="ctr"/>
            <a:r>
              <a:rPr lang="nl-NL"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Schrijf op welke sti</a:t>
            </a:r>
            <a:r>
              <a:rPr lang="nl-N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mulans je ziet</a:t>
            </a:r>
          </a:p>
          <a:p>
            <a:pPr algn="ctr"/>
            <a:r>
              <a:rPr lang="nl-N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a:t>
            </a:r>
            <a:r>
              <a:rPr lang="nl-NL"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 de filmpjes</a:t>
            </a:r>
          </a:p>
        </p:txBody>
      </p:sp>
    </p:spTree>
    <p:extLst>
      <p:ext uri="{BB962C8B-B14F-4D97-AF65-F5344CB8AC3E}">
        <p14:creationId xmlns:p14="http://schemas.microsoft.com/office/powerpoint/2010/main" val="305613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C917CEC-9C56-4304-A599-0419169B3518}"/>
              </a:ext>
            </a:extLst>
          </p:cNvPr>
          <p:cNvSpPr/>
          <p:nvPr/>
        </p:nvSpPr>
        <p:spPr>
          <a:xfrm>
            <a:off x="360459" y="328910"/>
            <a:ext cx="11642546" cy="923330"/>
          </a:xfrm>
          <a:prstGeom prst="rect">
            <a:avLst/>
          </a:prstGeom>
          <a:noFill/>
        </p:spPr>
        <p:txBody>
          <a:bodyPr wrap="none" lIns="91440" tIns="45720" rIns="91440" bIns="45720">
            <a:spAutoFit/>
          </a:bodyPr>
          <a:lstStyle/>
          <a:p>
            <a:pPr algn="ctr"/>
            <a:r>
              <a:rPr lang="nl-NL" sz="5400" dirty="0">
                <a:ln w="0"/>
                <a:solidFill>
                  <a:schemeClr val="accent1"/>
                </a:solidFill>
                <a:effectLst>
                  <a:outerShdw blurRad="38100" dist="25400" dir="5400000" algn="ctr" rotWithShape="0">
                    <a:srgbClr val="6E747A">
                      <a:alpha val="43000"/>
                    </a:srgbClr>
                  </a:outerShdw>
                </a:effectLst>
              </a:rPr>
              <a:t>Spelmaterialen in een rijke leeromgeving</a:t>
            </a:r>
            <a:endParaRPr lang="nl-NL"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Tekstvak 2">
            <a:extLst>
              <a:ext uri="{FF2B5EF4-FFF2-40B4-BE49-F238E27FC236}">
                <a16:creationId xmlns:a16="http://schemas.microsoft.com/office/drawing/2014/main" id="{667CCE97-F988-4B18-A04E-E910C610DE01}"/>
              </a:ext>
            </a:extLst>
          </p:cNvPr>
          <p:cNvSpPr txBox="1"/>
          <p:nvPr/>
        </p:nvSpPr>
        <p:spPr>
          <a:xfrm>
            <a:off x="1028700" y="1847850"/>
            <a:ext cx="3305175" cy="923330"/>
          </a:xfrm>
          <a:prstGeom prst="rect">
            <a:avLst/>
          </a:prstGeom>
          <a:noFill/>
        </p:spPr>
        <p:txBody>
          <a:bodyPr wrap="square" rtlCol="0">
            <a:spAutoFit/>
          </a:bodyPr>
          <a:lstStyle/>
          <a:p>
            <a:r>
              <a:rPr lang="nl-NL" b="1" dirty="0"/>
              <a:t>1. Gestructureerd materiaal</a:t>
            </a:r>
          </a:p>
          <a:p>
            <a:endParaRPr lang="nl-NL" b="1" dirty="0"/>
          </a:p>
          <a:p>
            <a:endParaRPr lang="nl-NL" b="1" dirty="0"/>
          </a:p>
        </p:txBody>
      </p:sp>
      <p:sp>
        <p:nvSpPr>
          <p:cNvPr id="4" name="Tekstvak 3">
            <a:extLst>
              <a:ext uri="{FF2B5EF4-FFF2-40B4-BE49-F238E27FC236}">
                <a16:creationId xmlns:a16="http://schemas.microsoft.com/office/drawing/2014/main" id="{5F4404D2-F4EA-46FC-93A5-BB1E4FF77865}"/>
              </a:ext>
            </a:extLst>
          </p:cNvPr>
          <p:cNvSpPr txBox="1"/>
          <p:nvPr/>
        </p:nvSpPr>
        <p:spPr>
          <a:xfrm>
            <a:off x="1028700" y="2144583"/>
            <a:ext cx="9820275" cy="369332"/>
          </a:xfrm>
          <a:prstGeom prst="rect">
            <a:avLst/>
          </a:prstGeom>
          <a:noFill/>
        </p:spPr>
        <p:txBody>
          <a:bodyPr wrap="square" rtlCol="0">
            <a:spAutoFit/>
          </a:bodyPr>
          <a:lstStyle/>
          <a:p>
            <a:r>
              <a:rPr lang="nl-NL" b="1" dirty="0"/>
              <a:t>2. Ongestructureerd materiaal: eigen leeromgeving of kopen???</a:t>
            </a:r>
          </a:p>
        </p:txBody>
      </p:sp>
      <p:sp>
        <p:nvSpPr>
          <p:cNvPr id="6" name="Tekstvak 5">
            <a:extLst>
              <a:ext uri="{FF2B5EF4-FFF2-40B4-BE49-F238E27FC236}">
                <a16:creationId xmlns:a16="http://schemas.microsoft.com/office/drawing/2014/main" id="{FCB2B9C1-7787-40BD-AB8E-249BE39E4A53}"/>
              </a:ext>
            </a:extLst>
          </p:cNvPr>
          <p:cNvSpPr txBox="1"/>
          <p:nvPr/>
        </p:nvSpPr>
        <p:spPr>
          <a:xfrm>
            <a:off x="2890837" y="3905935"/>
            <a:ext cx="6096000" cy="1754326"/>
          </a:xfrm>
          <a:prstGeom prst="rect">
            <a:avLst/>
          </a:prstGeom>
          <a:noFill/>
        </p:spPr>
        <p:txBody>
          <a:bodyPr wrap="square">
            <a:spAutoFit/>
          </a:bodyPr>
          <a:lstStyle/>
          <a:p>
            <a:r>
              <a:rPr lang="nl-NL" dirty="0">
                <a:hlinkClick r:id="rId2"/>
              </a:rPr>
              <a:t>https://www.onderwijsmaakjesamen.nl/uploads/2015/05/format-ine.pdf</a:t>
            </a:r>
            <a:endParaRPr lang="nl-NL" dirty="0"/>
          </a:p>
          <a:p>
            <a:endParaRPr lang="nl-NL" dirty="0"/>
          </a:p>
          <a:p>
            <a:r>
              <a:rPr lang="nl-NL" dirty="0"/>
              <a:t>Wat voor soort materiaal vind je hier vooral?</a:t>
            </a:r>
          </a:p>
          <a:p>
            <a:r>
              <a:rPr lang="nl-NL" dirty="0"/>
              <a:t>Wat zou je hieraan toevoegen en waarom?</a:t>
            </a:r>
          </a:p>
          <a:p>
            <a:endParaRPr lang="nl-NL" dirty="0"/>
          </a:p>
        </p:txBody>
      </p:sp>
      <p:pic>
        <p:nvPicPr>
          <p:cNvPr id="7" name="Afbeelding 6">
            <a:extLst>
              <a:ext uri="{FF2B5EF4-FFF2-40B4-BE49-F238E27FC236}">
                <a16:creationId xmlns:a16="http://schemas.microsoft.com/office/drawing/2014/main" id="{0BAF1395-ADB0-4CC1-A27B-1DFCB017F94C}"/>
              </a:ext>
            </a:extLst>
          </p:cNvPr>
          <p:cNvPicPr>
            <a:picLocks noChangeAspect="1"/>
          </p:cNvPicPr>
          <p:nvPr/>
        </p:nvPicPr>
        <p:blipFill>
          <a:blip r:embed="rId3">
            <a:alphaModFix amt="46000"/>
          </a:blip>
          <a:stretch>
            <a:fillRect/>
          </a:stretch>
        </p:blipFill>
        <p:spPr>
          <a:xfrm>
            <a:off x="896501" y="-223520"/>
            <a:ext cx="10266799" cy="10266799"/>
          </a:xfrm>
          <a:prstGeom prst="rect">
            <a:avLst/>
          </a:prstGeom>
        </p:spPr>
      </p:pic>
    </p:spTree>
    <p:extLst>
      <p:ext uri="{BB962C8B-B14F-4D97-AF65-F5344CB8AC3E}">
        <p14:creationId xmlns:p14="http://schemas.microsoft.com/office/powerpoint/2010/main" val="191773689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rugblik">
  <a:themeElements>
    <a:clrScheme name="Rood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Hout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Terugblik</Template>
  <TotalTime>193</TotalTime>
  <Words>390</Words>
  <Application>Microsoft Office PowerPoint</Application>
  <PresentationFormat>Breedbeeld</PresentationFormat>
  <Paragraphs>75</Paragraphs>
  <Slides>10</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10</vt:i4>
      </vt:variant>
    </vt:vector>
  </HeadingPairs>
  <TitlesOfParts>
    <vt:vector size="19" baseType="lpstr">
      <vt:lpstr>Arial</vt:lpstr>
      <vt:lpstr>Calibri</vt:lpstr>
      <vt:lpstr>Calibri Light</vt:lpstr>
      <vt:lpstr>Rockwell</vt:lpstr>
      <vt:lpstr>Rockwell Condensed</vt:lpstr>
      <vt:lpstr>Times New Roman</vt:lpstr>
      <vt:lpstr>Wingdings</vt:lpstr>
      <vt:lpstr>Terugblik</vt:lpstr>
      <vt:lpstr>Houttype</vt:lpstr>
      <vt:lpstr>VVE periode 3 SPEL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Opdracht 1 bij spel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VVE periode 3 SPEL</dc:title>
  <dc:creator>Laura Beeftink</dc:creator>
  <cp:lastModifiedBy>Laura Beeftink</cp:lastModifiedBy>
  <cp:revision>15</cp:revision>
  <dcterms:created xsi:type="dcterms:W3CDTF">2022-04-24T18:04:12Z</dcterms:created>
  <dcterms:modified xsi:type="dcterms:W3CDTF">2022-08-11T12:46:50Z</dcterms:modified>
</cp:coreProperties>
</file>